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charts/chart4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2" r:id="rId2"/>
    <p:sldMasterId id="2147484861" r:id="rId3"/>
    <p:sldMasterId id="2147487188" r:id="rId4"/>
    <p:sldMasterId id="2147487203" r:id="rId5"/>
  </p:sldMasterIdLst>
  <p:notesMasterIdLst>
    <p:notesMasterId r:id="rId23"/>
  </p:notesMasterIdLst>
  <p:handoutMasterIdLst>
    <p:handoutMasterId r:id="rId24"/>
  </p:handoutMasterIdLst>
  <p:sldIdLst>
    <p:sldId id="321" r:id="rId6"/>
    <p:sldId id="375" r:id="rId7"/>
    <p:sldId id="376" r:id="rId8"/>
    <p:sldId id="377" r:id="rId9"/>
    <p:sldId id="378" r:id="rId10"/>
    <p:sldId id="503" r:id="rId11"/>
    <p:sldId id="504" r:id="rId12"/>
    <p:sldId id="522" r:id="rId13"/>
    <p:sldId id="379" r:id="rId14"/>
    <p:sldId id="380" r:id="rId15"/>
    <p:sldId id="486" r:id="rId16"/>
    <p:sldId id="421" r:id="rId17"/>
    <p:sldId id="487" r:id="rId18"/>
    <p:sldId id="488" r:id="rId19"/>
    <p:sldId id="485" r:id="rId20"/>
    <p:sldId id="382" r:id="rId21"/>
    <p:sldId id="269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CD"/>
    <a:srgbClr val="0F65F1"/>
    <a:srgbClr val="0000FF"/>
    <a:srgbClr val="FFCCCC"/>
    <a:srgbClr val="33CC33"/>
    <a:srgbClr val="FF9900"/>
    <a:srgbClr val="800000"/>
    <a:srgbClr val="FFFFCC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8936" autoAdjust="0"/>
  </p:normalViewPr>
  <p:slideViewPr>
    <p:cSldViewPr>
      <p:cViewPr>
        <p:scale>
          <a:sx n="100" d="100"/>
          <a:sy n="100" d="100"/>
        </p:scale>
        <p:origin x="-194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FFFF">
            <a:lumMod val="85000"/>
            <a:alpha val="52000"/>
          </a:srgbClr>
        </a:solidFill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08337375341312E-2"/>
                  <c:y val="-6.0333198713656472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20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865,0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41352044894741E-2"/>
                  <c:y val="-5.039117275257704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dirty="0" smtClean="0"/>
                      <a:t>19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615,2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01.10.15</c:v>
                </c:pt>
                <c:pt idx="1">
                  <c:v>на 01.10.16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20865</c:v>
                </c:pt>
                <c:pt idx="1">
                  <c:v>19615.2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430336"/>
        <c:axId val="76436224"/>
        <c:axId val="0"/>
      </c:bar3DChart>
      <c:catAx>
        <c:axId val="7643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76436224"/>
        <c:crosses val="autoZero"/>
        <c:auto val="1"/>
        <c:lblAlgn val="ctr"/>
        <c:lblOffset val="100"/>
        <c:noMultiLvlLbl val="0"/>
      </c:catAx>
      <c:valAx>
        <c:axId val="7643622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crossAx val="764303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25175178790742E-2"/>
          <c:y val="1.5216135786060854E-2"/>
          <c:w val="0.9355581127733027"/>
          <c:h val="0.94488188976377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11872.5</c:v>
                </c:pt>
                <c:pt idx="1">
                  <c:v>16288.4</c:v>
                </c:pt>
                <c:pt idx="2">
                  <c:v>18506.5</c:v>
                </c:pt>
                <c:pt idx="3">
                  <c:v>12062.5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30"/>
        <c:shape val="box"/>
        <c:axId val="79543296"/>
        <c:axId val="79549184"/>
        <c:axId val="0"/>
      </c:bar3DChart>
      <c:catAx>
        <c:axId val="79543296"/>
        <c:scaling>
          <c:orientation val="minMax"/>
        </c:scaling>
        <c:delete val="1"/>
        <c:axPos val="b"/>
        <c:majorTickMark val="out"/>
        <c:minorTickMark val="none"/>
        <c:tickLblPos val="none"/>
        <c:crossAx val="79549184"/>
        <c:crosses val="autoZero"/>
        <c:auto val="1"/>
        <c:lblAlgn val="ctr"/>
        <c:lblOffset val="100"/>
        <c:noMultiLvlLbl val="0"/>
      </c:catAx>
      <c:valAx>
        <c:axId val="79549184"/>
        <c:scaling>
          <c:orientation val="minMax"/>
          <c:max val="19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79543296"/>
        <c:crosses val="autoZero"/>
        <c:crossBetween val="between"/>
        <c:majorUnit val="3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7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0"/>
      <c:depthPercent val="100"/>
      <c:rAngAx val="1"/>
    </c:view3D>
    <c:floor>
      <c:thickness val="0"/>
      <c:spPr>
        <a:noFill/>
        <a:ln>
          <a:noFill/>
        </a:ln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44793806477078"/>
          <c:y val="0.11285559396268546"/>
          <c:w val="0.61600879629359873"/>
          <c:h val="0.86290551130386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470894435753084E-3"/>
                  <c:y val="-2.2423442185341896E-2"/>
                </c:manualLayout>
              </c:layout>
              <c:tx>
                <c:rich>
                  <a:bodyPr/>
                  <a:lstStyle/>
                  <a:p>
                    <a:r>
                      <a:rPr lang="ru-RU" sz="29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baseline="0" dirty="0" smtClean="0">
                        <a:latin typeface="Arial" pitchFamily="34" charset="0"/>
                        <a:cs typeface="Arial" pitchFamily="34" charset="0"/>
                      </a:rPr>
                      <a:t> 143</a:t>
                    </a:r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,</a:t>
                    </a:r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13092.807699999943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dLbl>
              <c:idx val="0"/>
              <c:layout>
                <c:manualLayout>
                  <c:x val="-3.0939956733436842E-3"/>
                  <c:y val="-1.214897264622042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2798" b="1" i="0" u="none" strike="noStrike" kern="1200" baseline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2900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2900" dirty="0" smtClean="0"/>
                      <a:t>6 186,6</a:t>
                    </a:r>
                    <a:endParaRPr lang="ru-RU" sz="2900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ctr">
                  <a:defRPr lang="ru-RU" sz="1799" b="0" i="0" u="none" strike="noStrike" kern="1200" baseline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11499.051799999987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23"/>
        <c:shape val="cylinder"/>
        <c:axId val="84964864"/>
        <c:axId val="84966400"/>
        <c:axId val="0"/>
      </c:bar3DChart>
      <c:catAx>
        <c:axId val="8496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4966400"/>
        <c:crosses val="autoZero"/>
        <c:auto val="1"/>
        <c:lblAlgn val="ctr"/>
        <c:lblOffset val="100"/>
        <c:noMultiLvlLbl val="0"/>
      </c:catAx>
      <c:valAx>
        <c:axId val="84966400"/>
        <c:scaling>
          <c:orientation val="minMax"/>
          <c:max val="13000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84964864"/>
        <c:crosses val="autoZero"/>
        <c:crossBetween val="between"/>
        <c:majorUnit val="5000"/>
        <c:minorUnit val="10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70827214294175156"/>
          <c:y val="0.17594406733641144"/>
          <c:w val="0.29172785705824866"/>
          <c:h val="0.45719666938184655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870106220081865E-2"/>
          <c:y val="2.9297628674681848E-2"/>
          <c:w val="0.95702378948496858"/>
          <c:h val="0.7080483408445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6592975236928359"/>
                  <c:y val="-0.20952551818566706"/>
                </c:manualLayout>
              </c:layout>
              <c:tx>
                <c:rich>
                  <a:bodyPr/>
                  <a:lstStyle/>
                  <a:p>
                    <a:pPr>
                      <a:defRPr sz="36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1 282,9</a:t>
                    </a:r>
                  </a:p>
                  <a:p>
                    <a:pPr>
                      <a:defRPr sz="36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(68,3%)</a:t>
                    </a:r>
                    <a:endParaRPr lang="en-US" sz="2400" dirty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21216585120898687"/>
                  <c:y val="-0.37419903265834314"/>
                </c:manualLayout>
              </c:layout>
              <c:tx>
                <c:rich>
                  <a:bodyPr/>
                  <a:lstStyle/>
                  <a:p>
                    <a:pPr>
                      <a:defRPr sz="36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152,7 (59,5%</a:t>
                    </a:r>
                    <a:r>
                      <a: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lang="en-US" sz="24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36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Средства федерального бюджета</c:v>
                </c:pt>
                <c:pt idx="1">
                  <c:v>Средства республиканского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1906</c:v>
                </c:pt>
                <c:pt idx="1">
                  <c:v>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Средства федерального бюджета</c:v>
                </c:pt>
                <c:pt idx="1">
                  <c:v>Средства республиканского бюджета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459.8</c:v>
                </c:pt>
                <c:pt idx="1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818624"/>
        <c:axId val="91832704"/>
        <c:axId val="0"/>
      </c:bar3DChart>
      <c:catAx>
        <c:axId val="91818624"/>
        <c:scaling>
          <c:orientation val="minMax"/>
        </c:scaling>
        <c:delete val="1"/>
        <c:axPos val="b"/>
        <c:majorTickMark val="out"/>
        <c:minorTickMark val="none"/>
        <c:tickLblPos val="none"/>
        <c:crossAx val="91832704"/>
        <c:crosses val="autoZero"/>
        <c:auto val="1"/>
        <c:lblAlgn val="ctr"/>
        <c:lblOffset val="100"/>
        <c:noMultiLvlLbl val="0"/>
      </c:catAx>
      <c:valAx>
        <c:axId val="91832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81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0.12577</cdr:x>
      <cdr:y>0.26928</cdr:y>
    </cdr:from>
    <cdr:to>
      <cdr:x>0.24045</cdr:x>
      <cdr:y>0.36925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161" y="1440060"/>
          <a:ext cx="992197" cy="534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400" b="1" dirty="0" smtClean="0">
              <a:solidFill>
                <a:schemeClr val="tx1"/>
              </a:solidFill>
              <a:latin typeface="Arial"/>
              <a:cs typeface="Arial"/>
            </a:rPr>
            <a:t>11 872,5</a:t>
          </a:r>
          <a:endParaRPr lang="ru-RU" sz="24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0.54959</cdr:x>
      <cdr:y>0</cdr:y>
    </cdr:from>
    <cdr:to>
      <cdr:x>0.67508</cdr:x>
      <cdr:y>0.09064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54965" y="-1196852"/>
          <a:ext cx="1085724" cy="484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18 506,5</a:t>
          </a:r>
          <a:endParaRPr lang="ru-RU" sz="2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0.74166</cdr:x>
      <cdr:y>0.25582</cdr:y>
    </cdr:from>
    <cdr:to>
      <cdr:x>0.88173</cdr:x>
      <cdr:y>0.35304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16753" y="1368052"/>
          <a:ext cx="1211869" cy="5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400" b="1" i="0" u="none" strike="noStrike" baseline="0" dirty="0" smtClean="0">
              <a:solidFill>
                <a:schemeClr val="tx1"/>
              </a:solidFill>
              <a:latin typeface="Arial"/>
              <a:cs typeface="Arial"/>
            </a:rPr>
            <a:t>12 062,5</a:t>
          </a:r>
          <a:endParaRPr lang="ru-RU" sz="24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0.14495</cdr:x>
      <cdr:y>0.93998</cdr:y>
    </cdr:from>
    <cdr:to>
      <cdr:x>0.27093</cdr:x>
      <cdr:y>0.99925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2966" y="4257691"/>
          <a:ext cx="91440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0.70837</cdr:x>
      <cdr:y>0.74056</cdr:y>
    </cdr:from>
    <cdr:to>
      <cdr:x>0.94974</cdr:x>
      <cdr:y>0.88017</cdr:y>
    </cdr:to>
    <cdr:sp macro="" textlink="">
      <cdr:nvSpPr>
        <cdr:cNvPr id="1030" name="Скругленная прямоугольная выноска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28721" y="3960340"/>
          <a:ext cx="2088303" cy="746600"/>
        </a:xfrm>
        <a:prstGeom xmlns:a="http://schemas.openxmlformats.org/drawingml/2006/main" prst="wedgeRoundRectCallout">
          <a:avLst>
            <a:gd name="adj1" fmla="val -12056"/>
            <a:gd name="adj2" fmla="val -134662"/>
            <a:gd name="adj3" fmla="val 16667"/>
          </a:avLst>
        </a:prstGeom>
        <a:solidFill xmlns:a="http://schemas.openxmlformats.org/drawingml/2006/main">
          <a:srgbClr val="FDEADA"/>
        </a:solidFill>
        <a:ln xmlns:a="http://schemas.openxmlformats.org/drawingml/2006/main" w="9525" algn="ctr">
          <a:solidFill>
            <a:srgbClr val="FF0000"/>
          </a:solidFill>
          <a:miter lim="800000"/>
          <a:headEnd/>
          <a:tailEnd/>
        </a:ln>
        <a:effectLst xmlns:a="http://schemas.openxmlformats.org/drawingml/2006/main">
          <a:outerShdw dist="20000" dir="5400000" rotWithShape="0">
            <a:srgbClr val="000000">
              <a:alpha val="37999"/>
            </a:srgb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Исполнение </a:t>
          </a:r>
        </a:p>
        <a:p xmlns:a="http://schemas.openxmlformats.org/drawingml/2006/main">
          <a:pPr algn="ctr" rtl="0">
            <a:defRPr sz="1000"/>
          </a:pPr>
          <a:r>
            <a:rPr lang="ru-RU" sz="1900" b="1" dirty="0">
              <a:solidFill>
                <a:srgbClr val="0000FF"/>
              </a:solidFill>
              <a:latin typeface="Arial"/>
              <a:cs typeface="Arial"/>
            </a:rPr>
            <a:t>п</a:t>
          </a: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лана</a:t>
          </a:r>
          <a:r>
            <a:rPr lang="ru-RU" sz="1900" b="1" i="0" u="none" strike="noStrike" dirty="0" smtClean="0">
              <a:solidFill>
                <a:srgbClr val="0000FF"/>
              </a:solidFill>
              <a:latin typeface="Arial"/>
              <a:cs typeface="Arial"/>
            </a:rPr>
            <a:t> </a:t>
          </a: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65,2%</a:t>
          </a:r>
          <a:endParaRPr lang="ru-RU" sz="1900" b="1" i="0" u="none" strike="noStrike" baseline="0" dirty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0.35016</cdr:x>
      <cdr:y>0.14706</cdr:y>
    </cdr:from>
    <cdr:to>
      <cdr:x>0.45585</cdr:x>
      <cdr:y>0.3338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9545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0.32552</cdr:x>
      <cdr:y>0.10352</cdr:y>
    </cdr:from>
    <cdr:to>
      <cdr:x>0.47258</cdr:x>
      <cdr:y>0.29026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16353" y="553616"/>
          <a:ext cx="1272393" cy="99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16 288,4</a:t>
          </a:r>
          <a:endParaRPr lang="ru-RU" sz="2400" b="1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0.41351</cdr:x>
      <cdr:y>0</cdr:y>
    </cdr:from>
    <cdr:to>
      <cdr:x>0.5192</cdr:x>
      <cdr:y>0.05874</cdr:y>
    </cdr:to>
    <cdr:sp macro="" textlink="">
      <cdr:nvSpPr>
        <cdr:cNvPr id="8" name="TextBox 7"/>
        <cdr:cNvSpPr txBox="1"/>
      </cdr:nvSpPr>
      <cdr:spPr>
        <a:xfrm xmlns:a="http://schemas.openxmlformats.org/drawingml/2006/main" rot="20359981">
          <a:off x="3577680" y="-1045596"/>
          <a:ext cx="914400" cy="31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113,7%</a:t>
          </a:r>
          <a:endParaRPr lang="ru-RU" sz="18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0.44941</cdr:x>
      <cdr:y>0.43077</cdr:y>
    </cdr:from>
    <cdr:to>
      <cdr:x>0.66043</cdr:x>
      <cdr:y>0.62404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4270" y="2375024"/>
          <a:ext cx="1692391" cy="1065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87,1%</a:t>
          </a:r>
          <a:endParaRPr lang="ru-RU" sz="2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0.23392</cdr:x>
      <cdr:y>0.32629</cdr:y>
    </cdr:from>
    <cdr:to>
      <cdr:x>0.46736</cdr:x>
      <cdr:y>0.51956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76078" y="1798960"/>
          <a:ext cx="1872201" cy="1065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FFFFFF"/>
              </a:solidFill>
            </a:rPr>
            <a:t>100,0%</a:t>
          </a:r>
          <a:endParaRPr lang="ru-RU" sz="2800" b="1" dirty="0">
            <a:solidFill>
              <a:srgbClr val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0.12174</cdr:x>
      <cdr:y>0.12412</cdr:y>
    </cdr:from>
    <cdr:to>
      <cdr:x>0.37391</cdr:x>
      <cdr:y>0.29023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91840"/>
          <a:ext cx="208823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0.25393</cdr:x>
      <cdr:y>0.2422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2160240" cy="1238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b="1" dirty="0" smtClean="0">
            <a:solidFill>
              <a:schemeClr val="accent2">
                <a:lumMod val="75000"/>
              </a:schemeClr>
            </a:solidFill>
            <a:cs typeface="Arial" pitchFamily="34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Федеральный бюджет</a:t>
          </a:r>
        </a:p>
        <a:p xmlns:a="http://schemas.openxmlformats.org/drawingml/2006/main">
          <a:pPr algn="ctr"/>
          <a:endParaRPr lang="ru-RU" sz="2000" b="1" dirty="0">
            <a:solidFill>
              <a:schemeClr val="accent2">
                <a:lumMod val="7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0.72068</cdr:x>
      <cdr:y>0.01351</cdr:y>
    </cdr:from>
    <cdr:to>
      <cdr:x>1</cdr:x>
      <cdr:y>0.23282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55884" y="72008"/>
          <a:ext cx="2436596" cy="116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бюджет</a:t>
          </a:r>
        </a:p>
        <a:p xmlns:a="http://schemas.openxmlformats.org/drawingml/2006/main">
          <a:pPr algn="ctr"/>
          <a:endParaRPr lang="ru-RU" sz="2000" b="1" dirty="0">
            <a:solidFill>
              <a:schemeClr val="tx2">
                <a:lumMod val="75000"/>
              </a:schemeClr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0.14858</cdr:x>
      <cdr:y>0.83784</cdr:y>
    </cdr:from>
    <cdr:to>
      <cdr:x>0.82943</cdr:x>
      <cdr:y>0.9754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4464496"/>
          <a:ext cx="5939267" cy="733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sz="3600" b="0" i="0" u="none" strike="noStrike" kern="1200" baseline="0">
              <a:solidFill>
                <a:srgbClr val="1F497D">
                  <a:lumMod val="7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Всего </a:t>
          </a:r>
          <a:r>
            <a:rPr lang="ru-RU" sz="36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– </a:t>
          </a: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1 435,6 (67,2%)</a:t>
          </a:r>
          <a:endParaRPr lang="ru-RU" sz="36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0.23967</cdr:x>
      <cdr:y>0.73913</cdr:y>
    </cdr:from>
    <cdr:to>
      <cdr:x>0.711</cdr:x>
      <cdr:y>0.84058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 rot="5400000">
          <a:off x="3793979" y="1885284"/>
          <a:ext cx="499656" cy="400973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0.61085</cdr:x>
      <cdr:y>0.58108</cdr:y>
    </cdr:from>
    <cdr:to>
      <cdr:x>0.73781</cdr:x>
      <cdr:y>0.72728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28592" y="3096344"/>
          <a:ext cx="1107512" cy="779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134,6</a:t>
          </a:r>
        </a:p>
        <a:p xmlns:a="http://schemas.openxmlformats.org/drawingml/2006/main">
          <a:pPr algn="ctr"/>
          <a:endParaRPr lang="ru-RU" sz="24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0.26239</cdr:x>
      <cdr:y>0.38013</cdr:y>
    </cdr:from>
    <cdr:to>
      <cdr:x>0.36988</cdr:x>
      <cdr:y>0.56579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32248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0.24764</cdr:x>
      <cdr:y>0.56757</cdr:y>
    </cdr:from>
    <cdr:to>
      <cdr:x>0.3746</cdr:x>
      <cdr:y>0.66216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60240" y="3024336"/>
          <a:ext cx="1107511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1 035,1 </a:t>
          </a:r>
        </a:p>
      </cdr:txBody>
    </cdr:sp>
  </cdr:relSizeAnchor>
  <cdr:relSizeAnchor xmlns:cdr="http://schemas.openxmlformats.org/drawingml/2006/chartDrawing">
    <cdr:from>
      <cdr:x>0.44861</cdr:x>
      <cdr:y>0.26317</cdr:y>
    </cdr:from>
    <cdr:to>
      <cdr:x>0.55609</cdr:x>
      <cdr:y>0.44883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6424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0.41273</cdr:x>
      <cdr:y>0.2027</cdr:y>
    </cdr:from>
    <cdr:to>
      <cdr:x>0.62434</cdr:x>
      <cdr:y>0.50529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600373" y="1080106"/>
          <a:ext cx="1845940" cy="161237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Субсидирование</a:t>
          </a:r>
        </a:p>
        <a:p xmlns:a="http://schemas.openxmlformats.org/drawingml/2006/main">
          <a:pPr algn="ctr"/>
          <a:r>
            <a: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  процентных</a:t>
          </a:r>
        </a:p>
        <a:p xmlns:a="http://schemas.openxmlformats.org/drawingml/2006/main">
          <a:pPr algn="ctr"/>
          <a:r>
            <a: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ставок</a:t>
          </a:r>
        </a:p>
        <a:p xmlns:a="http://schemas.openxmlformats.org/drawingml/2006/main">
          <a:pPr algn="ctr"/>
          <a:r>
            <a:rPr lang="ru-RU" sz="24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1 169,7</a:t>
          </a:r>
          <a:endParaRPr lang="ru-RU" sz="2400" b="1" dirty="0">
            <a:ln>
              <a:solidFill>
                <a:schemeClr val="accent4">
                  <a:lumMod val="50000"/>
                </a:schemeClr>
              </a:solidFill>
            </a:ln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0.39622</cdr:x>
      <cdr:y>0.45946</cdr:y>
    </cdr:from>
    <cdr:to>
      <cdr:x>0.48849</cdr:x>
      <cdr:y>0.56757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H="1">
          <a:off x="3456384" y="2448272"/>
          <a:ext cx="804888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0.5283</cdr:x>
      <cdr:y>0.45946</cdr:y>
    </cdr:from>
    <cdr:to>
      <cdr:x>0.59434</cdr:x>
      <cdr:y>0.56757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4608512" y="2448272"/>
          <a:ext cx="576064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0.77871</cdr:x>
      <cdr:y>0.29577</cdr:y>
    </cdr:from>
    <cdr:to>
      <cdr:x>0.98186</cdr:x>
      <cdr:y>0.47463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624736" y="1512168"/>
          <a:ext cx="172819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i="1" dirty="0">
              <a:solidFill>
                <a:schemeClr val="accent1">
                  <a:lumMod val="50000"/>
                </a:schemeClr>
              </a:solidFill>
            </a:rPr>
            <a:t>в</a:t>
          </a:r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</a:rPr>
            <a:t> том числе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135,5</a:t>
          </a:r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</a:rPr>
            <a:t> </a:t>
          </a:r>
        </a:p>
        <a:p xmlns:a="http://schemas.openxmlformats.org/drawingml/2006/main">
          <a:pPr algn="ctr"/>
          <a:r>
            <a:rPr lang="ru-RU" sz="1400" b="1" i="1" dirty="0" err="1" smtClean="0">
              <a:solidFill>
                <a:schemeClr val="accent1">
                  <a:lumMod val="50000"/>
                </a:schemeClr>
              </a:solidFill>
            </a:rPr>
            <a:t>кредиторка</a:t>
          </a:r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</a:rPr>
            <a:t> за</a:t>
          </a:r>
        </a:p>
        <a:p xmlns:a="http://schemas.openxmlformats.org/drawingml/2006/main">
          <a:pPr algn="ctr"/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</a:rPr>
            <a:t>2015 год </a:t>
          </a:r>
          <a:endParaRPr lang="ru-RU" sz="1400" b="1" i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F3F5-6FC7-4AF0-BD18-CACCC0C23F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0034-87D0-40B6-BCB7-20BA11C0B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C87815D-9CB1-4EAC-B3FE-E741711B3FD8}" type="slidenum">
              <a:rPr lang="ru-RU" smtClean="0"/>
              <a:pPr defTabSz="912813"/>
              <a:t>2</a:t>
            </a:fld>
            <a:endParaRPr lang="ru-RU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C93C5AB1-5539-4308-8277-DC2BD8CDC5EC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E7A6D02-CEC5-407B-A74D-03417F591681}" type="slidenum">
              <a:rPr lang="ru-RU" smtClean="0">
                <a:solidFill>
                  <a:prstClr val="black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2180E4-0F4C-493C-A1C3-E225B23F8457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87141-E221-4734-B932-9114BC13B6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88ACD1A-0BF3-4B85-B4C6-C321F00D8B9C}" type="slidenum">
              <a:rPr lang="ru-RU" smtClean="0"/>
              <a:pPr defTabSz="912813"/>
              <a:t>9</a:t>
            </a:fld>
            <a:endParaRPr lang="ru-RU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CB9CE42F-3190-4482-9634-7BA0577348B3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6E795-4060-4774-8423-8A5F3450D53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5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AB4B-413E-44B0-86A3-893C694311E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2172-EDE8-445D-A553-C1FF58583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8AB9CD-33BA-473F-A944-8C9178B812B5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2B09AB-F81B-4597-A269-E5B41619F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189350-4A16-4C0F-A28E-94C79F47DD5C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46B3E2-9072-4A10-80BA-E047B12C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A98956-A891-4386-9B3A-18E8FCFAE70A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592497-E7A0-47EA-83A9-454E924F1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680102-8B98-4D23-A01E-651D11D8635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1ED19F-B19F-4ABC-8075-76C4CD95F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69EC54-1378-4706-BEB1-FB4997F1C3D0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E3174-1116-4C66-9CC3-B1B7F4AE2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F3DAC7-A4BF-4E17-9BFA-48143713D4D9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1A786C-CB52-4C78-A536-F760B71C2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995ADA-C488-433C-9C0D-12BDEC5076C7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4A1858-80CD-4E48-9933-4FE7A7094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D920F9F-77E7-470F-ADA9-0D7AECD7A53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CF02E2-053C-438C-B1E6-624BB6C06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20F486-3B17-4A18-8F30-4D8CC52A933E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F9423D-E37B-414F-8280-3AAD4C418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73C604-11CA-4178-9DEB-2C6AF5B4C9A1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03B10C-56EF-4DAE-A864-8469ECBFE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5DE443-28FC-4395-8636-88C011FC86E5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825CDF-A120-47E8-B7B3-9DA4EBF3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0074-D92A-4878-91BC-C829C3A7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B612-FC25-47E0-9FE9-AFC960CD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3EC8-8F9E-4C14-B6AD-A75CD982B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DB0B-AA83-4AEB-920B-6310622C4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3A4C-EACA-4F70-80B8-AE02CA31B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9694-5011-45D4-A92A-6DC5F334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5ED0-D5AB-4047-9D5A-37B14DDA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43DA-7194-41D5-8241-1FEAB2BCF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BD26-F449-4165-9929-33C467F2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97BB4-66CB-46EB-A89B-746AFDFD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E7A3-15FC-4D3F-9391-341D9AFD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F9B7-AD22-4CB5-B9C7-6F18FEC2E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C750-80E9-4D61-98BB-A77ED785DFD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729B-D236-4C92-B343-78E40F16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6090-DCBC-4B2C-9105-7BBB80F98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22D1C-D997-4B83-869D-12E9A5792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5B31-C6D4-4A45-8A9D-4F8A5F396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B804-99E4-4C63-9A49-BEB95C309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E8789-2F84-4FD4-B365-CB921E9D6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09BC5-F2D0-42F5-8860-879B0BF1F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758D8-9E29-4BBC-BA29-4BCC772F7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748DC-1325-4EE9-A769-C372EB7E4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E6B49-7E41-447F-B30E-40574A5E9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03165-3518-435E-84BB-AA06CA18F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B5BB-24CC-43A5-BB4E-B7977808A2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88983-8F37-412C-AAA3-22765AC07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0943-1A09-4166-AA02-C21682E319F3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E401-E7AD-469C-A812-3BC2E7BBF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2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3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8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7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0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3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57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02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2" r:id="rId3" imgW="1850040" imgH="2475360" progId="">
                    <p:embed/>
                  </p:oleObj>
                </mc:Choice>
                <mc:Fallback>
                  <p:oleObj r:id="rId3" imgW="1850040" imgH="2475360" progId="">
                    <p:embed/>
                    <p:pic>
                      <p:nvPicPr>
                        <p:cNvPr id="0" name="Picture 3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3" r:id="rId5" imgW="1850040" imgH="2475360" progId="">
                    <p:embed/>
                  </p:oleObj>
                </mc:Choice>
                <mc:Fallback>
                  <p:oleObj r:id="rId5" imgW="1850040" imgH="2475360" progId="">
                    <p:embed/>
                    <p:pic>
                      <p:nvPicPr>
                        <p:cNvPr id="0" name="Picture 3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4" r:id="rId6" imgW="1850040" imgH="2475360" progId="">
                    <p:embed/>
                  </p:oleObj>
                </mc:Choice>
                <mc:Fallback>
                  <p:oleObj r:id="rId6" imgW="1850040" imgH="2475360" progId="">
                    <p:embed/>
                    <p:pic>
                      <p:nvPicPr>
                        <p:cNvPr id="0" name="Picture 3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5" r:id="rId7" imgW="1850040" imgH="2475360" progId="">
                    <p:embed/>
                  </p:oleObj>
                </mc:Choice>
                <mc:Fallback>
                  <p:oleObj r:id="rId7" imgW="1850040" imgH="2475360" progId="">
                    <p:embed/>
                    <p:pic>
                      <p:nvPicPr>
                        <p:cNvPr id="0" name="Picture 3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6" r:id="rId8" imgW="1850040" imgH="2475360" progId="">
                    <p:embed/>
                  </p:oleObj>
                </mc:Choice>
                <mc:Fallback>
                  <p:oleObj r:id="rId8" imgW="1850040" imgH="2475360" progId="">
                    <p:embed/>
                    <p:pic>
                      <p:nvPicPr>
                        <p:cNvPr id="0" name="Picture 3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7" r:id="rId9" imgW="1850040" imgH="2475360" progId="">
                    <p:embed/>
                  </p:oleObj>
                </mc:Choice>
                <mc:Fallback>
                  <p:oleObj r:id="rId9" imgW="1850040" imgH="2475360" progId="">
                    <p:embed/>
                    <p:pic>
                      <p:nvPicPr>
                        <p:cNvPr id="0" name="Picture 3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8" r:id="rId10" imgW="1850040" imgH="2475360" progId="">
                    <p:embed/>
                  </p:oleObj>
                </mc:Choice>
                <mc:Fallback>
                  <p:oleObj r:id="rId10" imgW="1850040" imgH="2475360" progId="">
                    <p:embed/>
                    <p:pic>
                      <p:nvPicPr>
                        <p:cNvPr id="0" name="Picture 3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09" r:id="rId11" imgW="1850040" imgH="2475360" progId="">
                    <p:embed/>
                  </p:oleObj>
                </mc:Choice>
                <mc:Fallback>
                  <p:oleObj r:id="rId11" imgW="1850040" imgH="2475360" progId="">
                    <p:embed/>
                    <p:pic>
                      <p:nvPicPr>
                        <p:cNvPr id="0" name="Picture 3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0" r:id="rId12" imgW="1850040" imgH="2475360" progId="">
                    <p:embed/>
                  </p:oleObj>
                </mc:Choice>
                <mc:Fallback>
                  <p:oleObj r:id="rId12" imgW="1850040" imgH="2475360" progId="">
                    <p:embed/>
                    <p:pic>
                      <p:nvPicPr>
                        <p:cNvPr id="0" name="Picture 3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1" r:id="rId13" imgW="1850040" imgH="2475360" progId="">
                    <p:embed/>
                  </p:oleObj>
                </mc:Choice>
                <mc:Fallback>
                  <p:oleObj r:id="rId13" imgW="1850040" imgH="2475360" progId="">
                    <p:embed/>
                    <p:pic>
                      <p:nvPicPr>
                        <p:cNvPr id="0" name="Picture 3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2" r:id="rId14" imgW="1850040" imgH="2475360" progId="">
                    <p:embed/>
                  </p:oleObj>
                </mc:Choice>
                <mc:Fallback>
                  <p:oleObj r:id="rId14" imgW="1850040" imgH="2475360" progId="">
                    <p:embed/>
                    <p:pic>
                      <p:nvPicPr>
                        <p:cNvPr id="0" name="Picture 3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3" r:id="rId15" imgW="1850040" imgH="2475360" progId="">
                    <p:embed/>
                  </p:oleObj>
                </mc:Choice>
                <mc:Fallback>
                  <p:oleObj r:id="rId15" imgW="1850040" imgH="2475360" progId="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4" r:id="rId16" imgW="1850040" imgH="2475360" progId="">
                    <p:embed/>
                  </p:oleObj>
                </mc:Choice>
                <mc:Fallback>
                  <p:oleObj r:id="rId16" imgW="1850040" imgH="2475360" progId="">
                    <p:embed/>
                    <p:pic>
                      <p:nvPicPr>
                        <p:cNvPr id="0" name="Picture 3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5" r:id="rId17" imgW="1850040" imgH="2475360" progId="">
                    <p:embed/>
                  </p:oleObj>
                </mc:Choice>
                <mc:Fallback>
                  <p:oleObj r:id="rId17" imgW="1850040" imgH="2475360" progId="">
                    <p:embed/>
                    <p:pic>
                      <p:nvPicPr>
                        <p:cNvPr id="0" name="Picture 3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16" r:id="rId18" imgW="1850040" imgH="2475360" progId="">
                    <p:embed/>
                  </p:oleObj>
                </mc:Choice>
                <mc:Fallback>
                  <p:oleObj r:id="rId18" imgW="1850040" imgH="2475360" progId="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1" y="46039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0" y="700997"/>
            <a:ext cx="8520593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0250898"/>
              </p:ext>
            </p:extLst>
          </p:nvPr>
        </p:nvGraphicFramePr>
        <p:xfrm>
          <a:off x="8458200" y="6052823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17" r:id="rId19" imgW="2405880" imgH="2322000" progId="">
                  <p:embed/>
                </p:oleObj>
              </mc:Choice>
              <mc:Fallback>
                <p:oleObj r:id="rId19" imgW="2405880" imgH="2322000" progId="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052823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0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3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  <p:sldLayoutId id="21474872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183CA5B-0362-4F43-9FA1-5A134FAA4D93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0397756-EEE8-4CEE-9353-8E605705E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B6D77B-33D3-4221-8CE6-4A379CF01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9" r:id="rId1"/>
    <p:sldLayoutId id="2147487100" r:id="rId2"/>
    <p:sldLayoutId id="2147487101" r:id="rId3"/>
    <p:sldLayoutId id="2147487102" r:id="rId4"/>
    <p:sldLayoutId id="2147487103" r:id="rId5"/>
    <p:sldLayoutId id="2147487104" r:id="rId6"/>
    <p:sldLayoutId id="2147487105" r:id="rId7"/>
    <p:sldLayoutId id="2147487106" r:id="rId8"/>
    <p:sldLayoutId id="2147487107" r:id="rId9"/>
    <p:sldLayoutId id="2147487108" r:id="rId10"/>
    <p:sldLayoutId id="2147487109" r:id="rId11"/>
    <p:sldLayoutId id="2147487110" r:id="rId12"/>
    <p:sldLayoutId id="2147487161" r:id="rId13"/>
    <p:sldLayoutId id="214748711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F1A7-E354-4B80-BDA4-48D9B5455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9" r:id="rId1"/>
    <p:sldLayoutId id="2147487190" r:id="rId2"/>
    <p:sldLayoutId id="2147487191" r:id="rId3"/>
    <p:sldLayoutId id="2147487192" r:id="rId4"/>
    <p:sldLayoutId id="2147487193" r:id="rId5"/>
    <p:sldLayoutId id="2147487194" r:id="rId6"/>
    <p:sldLayoutId id="2147487195" r:id="rId7"/>
    <p:sldLayoutId id="2147487196" r:id="rId8"/>
    <p:sldLayoutId id="2147487197" r:id="rId9"/>
    <p:sldLayoutId id="2147487198" r:id="rId10"/>
    <p:sldLayoutId id="2147487199" r:id="rId11"/>
    <p:sldLayoutId id="21474872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30.11.2016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1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4" r:id="rId1"/>
    <p:sldLayoutId id="2147487205" r:id="rId2"/>
    <p:sldLayoutId id="2147487206" r:id="rId3"/>
    <p:sldLayoutId id="2147487207" r:id="rId4"/>
    <p:sldLayoutId id="2147487208" r:id="rId5"/>
    <p:sldLayoutId id="2147487209" r:id="rId6"/>
    <p:sldLayoutId id="2147487210" r:id="rId7"/>
    <p:sldLayoutId id="2147487211" r:id="rId8"/>
    <p:sldLayoutId id="2147487212" r:id="rId9"/>
    <p:sldLayoutId id="2147487213" r:id="rId10"/>
    <p:sldLayoutId id="2147487214" r:id="rId11"/>
    <p:sldLayoutId id="21474872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_____Microsoft_Excel_97-20037.xls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oleObject" Target="../embeddings/_____Microsoft_Excel_97-200310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ин фин2"/>
          <p:cNvPicPr>
            <a:picLocks noChangeAspect="1" noChangeArrowheads="1"/>
          </p:cNvPicPr>
          <p:nvPr/>
        </p:nvPicPr>
        <p:blipFill>
          <a:blip r:embed="rId2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103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9 месяцев 2016 г.  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Заместитель министра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 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Марий Эл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Татьяна </a:t>
            </a:r>
            <a:r>
              <a:rPr lang="ru-RU" sz="3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Александровна Овсянникова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836712"/>
          </a:xfrm>
        </p:spPr>
        <p:txBody>
          <a:bodyPr anchor="b"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Структура расходов консолидированного бюджета Республики Марий Эл на 1 октября 2016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graphicFrame>
        <p:nvGraphicFramePr>
          <p:cNvPr id="2867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252859"/>
              </p:ext>
            </p:extLst>
          </p:nvPr>
        </p:nvGraphicFramePr>
        <p:xfrm>
          <a:off x="1562100" y="1866900"/>
          <a:ext cx="6791325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5" name="Worksheet" r:id="rId4" imgW="6810289" imgH="4000602" progId="Excel.Sheet.8">
                  <p:embed/>
                </p:oleObj>
              </mc:Choice>
              <mc:Fallback>
                <p:oleObj name="Worksheet" r:id="rId4" imgW="6810289" imgH="4000602" progId="Excel.Sheet.8">
                  <p:embed/>
                  <p:pic>
                    <p:nvPicPr>
                      <p:cNvPr id="0" name="Picture 15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866900"/>
                        <a:ext cx="6791325" cy="398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2051720" y="908720"/>
            <a:ext cx="2857500" cy="714375"/>
          </a:xfrm>
          <a:prstGeom prst="wedgeRoundRectCallout">
            <a:avLst>
              <a:gd name="adj1" fmla="val 26474"/>
              <a:gd name="adj2" fmla="val 176486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cs typeface="Arial" charset="0"/>
              </a:rPr>
              <a:t>Здравоохранение</a:t>
            </a:r>
          </a:p>
        </p:txBody>
      </p:sp>
      <p:sp>
        <p:nvSpPr>
          <p:cNvPr id="28677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6215063" y="1071563"/>
            <a:ext cx="2571750" cy="928687"/>
          </a:xfrm>
          <a:prstGeom prst="wedgeRoundRectCallout">
            <a:avLst>
              <a:gd name="adj1" fmla="val -58892"/>
              <a:gd name="adj2" fmla="val 119962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>
                <a:cs typeface="Arial" charset="0"/>
              </a:rPr>
              <a:t>Национальная</a:t>
            </a:r>
          </a:p>
          <a:p>
            <a:pPr algn="ctr"/>
            <a:r>
              <a:rPr lang="ru-RU" sz="2000" b="1">
                <a:cs typeface="Arial" charset="0"/>
              </a:rPr>
              <a:t>экономика</a:t>
            </a:r>
          </a:p>
        </p:txBody>
      </p:sp>
      <p:sp>
        <p:nvSpPr>
          <p:cNvPr id="28678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214313" y="2000250"/>
            <a:ext cx="2071687" cy="1000125"/>
          </a:xfrm>
          <a:prstGeom prst="wedgeRoundRectCallout">
            <a:avLst>
              <a:gd name="adj1" fmla="val 49540"/>
              <a:gd name="adj2" fmla="val 78503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cs typeface="Arial" charset="0"/>
              </a:rPr>
              <a:t>Социальная</a:t>
            </a:r>
          </a:p>
          <a:p>
            <a:pPr algn="ctr"/>
            <a:r>
              <a:rPr lang="ru-RU" sz="2000" b="1" dirty="0">
                <a:cs typeface="Arial" charset="0"/>
              </a:rPr>
              <a:t>политика</a:t>
            </a:r>
          </a:p>
        </p:txBody>
      </p:sp>
      <p:sp>
        <p:nvSpPr>
          <p:cNvPr id="28679" name="Скругленная прямоугольная выноска 10"/>
          <p:cNvSpPr>
            <a:spLocks noChangeArrowheads="1"/>
          </p:cNvSpPr>
          <p:nvPr/>
        </p:nvSpPr>
        <p:spPr bwMode="auto">
          <a:xfrm>
            <a:off x="6572250" y="5589240"/>
            <a:ext cx="2571750" cy="642937"/>
          </a:xfrm>
          <a:prstGeom prst="wedgeRoundRectCallout">
            <a:avLst>
              <a:gd name="adj1" fmla="val -39279"/>
              <a:gd name="adj2" fmla="val -267857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cs typeface="Arial" charset="0"/>
              </a:rPr>
              <a:t>Прочие расходы</a:t>
            </a:r>
          </a:p>
        </p:txBody>
      </p:sp>
      <p:sp>
        <p:nvSpPr>
          <p:cNvPr id="28680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214313" y="5929313"/>
            <a:ext cx="2571750" cy="642937"/>
          </a:xfrm>
          <a:prstGeom prst="wedgeRoundRectCallout">
            <a:avLst>
              <a:gd name="adj1" fmla="val 74284"/>
              <a:gd name="adj2" fmla="val -232265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>
                <a:cs typeface="Arial" charset="0"/>
              </a:rPr>
              <a:t>Образование</a:t>
            </a: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-243408"/>
            <a:ext cx="8572500" cy="1500188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Доля программных расходов в общем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объеме расходов республиканского бюджета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Республики Марий Эл на 1 октября 2016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г., млн. рублей</a:t>
            </a:r>
            <a:endParaRPr lang="ru-RU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graphicFrame>
        <p:nvGraphicFramePr>
          <p:cNvPr id="6" name="Диаграмма 10"/>
          <p:cNvGraphicFramePr>
            <a:graphicFrameLocks/>
          </p:cNvGraphicFramePr>
          <p:nvPr/>
        </p:nvGraphicFramePr>
        <p:xfrm>
          <a:off x="247650" y="1270000"/>
          <a:ext cx="8020050" cy="551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Расходы социальной сферы </a:t>
            </a:r>
            <a:b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в общем объеме расходов </a:t>
            </a:r>
            <a:b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на 1 октября 2016</a:t>
            </a:r>
            <a:r>
              <a:rPr lang="en-US" sz="2800" b="1" kern="120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ru-RU" sz="2800" b="1" kern="1200" dirty="0" smtClean="0">
                <a:solidFill>
                  <a:srgbClr val="800000"/>
                </a:solidFill>
                <a:cs typeface="Arial" charset="0"/>
              </a:rPr>
              <a:t>г., млн. рублей</a:t>
            </a:r>
          </a:p>
        </p:txBody>
      </p:sp>
      <p:graphicFrame>
        <p:nvGraphicFramePr>
          <p:cNvPr id="3072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58982"/>
              </p:ext>
            </p:extLst>
          </p:nvPr>
        </p:nvGraphicFramePr>
        <p:xfrm>
          <a:off x="0" y="1628800"/>
          <a:ext cx="8964613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Worksheet" r:id="rId5" imgW="11258580" imgH="4657669" progId="Excel.Sheet.8">
                  <p:embed/>
                </p:oleObj>
              </mc:Choice>
              <mc:Fallback>
                <p:oleObj name="Worksheet" r:id="rId5" imgW="11258580" imgH="4657669" progId="Excel.Sheet.8">
                  <p:embed/>
                  <p:pic>
                    <p:nvPicPr>
                      <p:cNvPr id="0" name="Picture 1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800"/>
                        <a:ext cx="8964613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Номер слайда 7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395288" y="333375"/>
            <a:ext cx="85328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Финансирование расходов Регионального </a:t>
            </a:r>
            <a:endParaRPr lang="en-US" sz="24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дорожного фонда</a:t>
            </a:r>
            <a:r>
              <a:rPr lang="en-US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за </a:t>
            </a:r>
            <a:r>
              <a:rPr lang="ru-RU" sz="2400" b="1" dirty="0">
                <a:solidFill>
                  <a:srgbClr val="800000"/>
                </a:solidFill>
                <a:cs typeface="Arial" pitchFamily="34" charset="0"/>
              </a:rPr>
              <a:t>9</a:t>
            </a:r>
            <a:r>
              <a:rPr lang="en-US" sz="2400" b="1" dirty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cs typeface="Arial" pitchFamily="34" charset="0"/>
              </a:rPr>
              <a:t>месяцев 2016 </a:t>
            </a:r>
            <a:r>
              <a:rPr lang="ru-RU" sz="2400" b="1" dirty="0" smtClean="0">
                <a:solidFill>
                  <a:srgbClr val="800000"/>
                </a:solidFill>
                <a:cs typeface="Arial" pitchFamily="34" charset="0"/>
              </a:rPr>
              <a:t>г., млн. рублей</a:t>
            </a:r>
            <a:endParaRPr lang="ru-RU" sz="24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51720" y="4437112"/>
            <a:ext cx="165618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Разработка проектной документации по строительству магистральной улицы в створе </a:t>
            </a:r>
            <a:endParaRPr lang="ru-RU" sz="11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ул. </a:t>
            </a: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Кирова </a:t>
            </a: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</a:t>
            </a:r>
          </a:p>
          <a:p>
            <a:pPr algn="ctr">
              <a:defRPr/>
            </a:pP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ул. </a:t>
            </a: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Строителей в </a:t>
            </a:r>
            <a:endParaRPr lang="ru-RU" sz="11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г. Йошкар-Оле </a:t>
            </a:r>
            <a:endParaRPr lang="ru-RU" sz="11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004048" y="4437112"/>
            <a:ext cx="16922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Управление дорожным хозяйством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419872" y="4437112"/>
            <a:ext cx="1943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Предоставление субсидий МО на проектирование, строительство, капитальный ремонт автомобильных дорог</a:t>
            </a:r>
          </a:p>
        </p:txBody>
      </p:sp>
      <p:sp>
        <p:nvSpPr>
          <p:cNvPr id="1032" name="AutoShape 15"/>
          <p:cNvSpPr>
            <a:spLocks/>
          </p:cNvSpPr>
          <p:nvPr/>
        </p:nvSpPr>
        <p:spPr bwMode="auto">
          <a:xfrm rot="-5400000">
            <a:off x="4320754" y="2168078"/>
            <a:ext cx="287337" cy="7705725"/>
          </a:xfrm>
          <a:prstGeom prst="leftBrace">
            <a:avLst>
              <a:gd name="adj1" fmla="val 15730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Общий объем финансирования Регионального дорожного фонда </a:t>
            </a:r>
            <a:r>
              <a:rPr lang="ru-RU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>
                <a:solidFill>
                  <a:srgbClr val="800000"/>
                </a:solidFill>
                <a:cs typeface="Arial" pitchFamily="34" charset="0"/>
              </a:rPr>
              <a:t>9</a:t>
            </a:r>
            <a:r>
              <a:rPr lang="en-US" sz="2400" b="1" dirty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cs typeface="Arial" pitchFamily="34" charset="0"/>
              </a:rPr>
              <a:t>месяцев 2016 </a:t>
            </a:r>
            <a:r>
              <a:rPr lang="ru-RU" sz="2400" b="1" dirty="0" smtClean="0">
                <a:solidFill>
                  <a:srgbClr val="800000"/>
                </a:solidFill>
                <a:cs typeface="Arial" pitchFamily="34" charset="0"/>
              </a:rPr>
              <a:t>г.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–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1 536,7 млн.рублей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0" y="476672"/>
          <a:ext cx="9153525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7" name="Диаграмма" r:id="rId4" imgW="9153428" imgH="4076680" progId="Excel.Sheet.8">
                  <p:embed/>
                </p:oleObj>
              </mc:Choice>
              <mc:Fallback>
                <p:oleObj name="Диаграмма" r:id="rId4" imgW="9153428" imgH="4076680" progId="Excel.Shee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672"/>
                        <a:ext cx="9153525" cy="407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55576" y="4437112"/>
            <a:ext cx="14398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Модернизация развития сети автомобильных дорог, повышение безопасности автомобильных дорог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372200" y="4437112"/>
            <a:ext cx="1800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Ремонт автомобильных дорог общего пользования республиканского значения за счет средств федерального бюджета</a:t>
            </a:r>
          </a:p>
        </p:txBody>
      </p:sp>
      <p:pic>
        <p:nvPicPr>
          <p:cNvPr id="28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DB61B2-8401-4BB4-8538-C84C73982A6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366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Финансирование расходов по отрасли                                 «Жилищно-коммунальное хозяйство» </a:t>
            </a:r>
            <a:r>
              <a:rPr lang="en-US" sz="27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9 месяцев 201</a:t>
            </a:r>
            <a:r>
              <a:rPr lang="en-US" sz="27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7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г., млн. рублей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/>
            </a:r>
            <a:b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endParaRPr lang="ru-RU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1630363"/>
          <a:ext cx="9153525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1" name="Диаграмма" r:id="rId4" imgW="9134572" imgH="4629059" progId="Excel.Sheet.8">
                  <p:embed/>
                </p:oleObj>
              </mc:Choice>
              <mc:Fallback>
                <p:oleObj name="Диаграмма" r:id="rId4" imgW="9134572" imgH="4629059" progId="Excel.Sheet.8">
                  <p:embed/>
                  <p:pic>
                    <p:nvPicPr>
                      <p:cNvPr id="0" name="Pictur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30363"/>
                        <a:ext cx="9153525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132138" y="4508500"/>
            <a:ext cx="535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2053" name="AutoShape 16"/>
          <p:cNvSpPr>
            <a:spLocks/>
          </p:cNvSpPr>
          <p:nvPr/>
        </p:nvSpPr>
        <p:spPr bwMode="auto">
          <a:xfrm rot="-5400000">
            <a:off x="4358853" y="-1614438"/>
            <a:ext cx="642938" cy="8137525"/>
          </a:xfrm>
          <a:prstGeom prst="rightBrace">
            <a:avLst>
              <a:gd name="adj1" fmla="val 183172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b="1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3419872" y="1484784"/>
            <a:ext cx="2592388" cy="584200"/>
          </a:xfrm>
          <a:prstGeom prst="rect">
            <a:avLst/>
          </a:prstGeom>
          <a:solidFill>
            <a:srgbClr val="FFCC99">
              <a:alpha val="47842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     </a:t>
            </a:r>
            <a:r>
              <a:rPr lang="ru-RU" sz="3200" b="1" dirty="0"/>
              <a:t>1 333,7</a:t>
            </a:r>
          </a:p>
        </p:txBody>
      </p:sp>
      <p:pic>
        <p:nvPicPr>
          <p:cNvPr id="28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DB61B2-8401-4BB4-8538-C84C73982A6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71546"/>
            <a:ext cx="257176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357694"/>
            <a:ext cx="85725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286750" cy="823168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Господдержка сельхозпроизводства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 1 октября 2016 г., млн. рублей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233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DB61B2-8401-4BB4-8538-C84C73982A6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06308848"/>
              </p:ext>
            </p:extLst>
          </p:nvPr>
        </p:nvGraphicFramePr>
        <p:xfrm>
          <a:off x="251520" y="1654175"/>
          <a:ext cx="8729662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2" name="Worksheet" r:id="rId4" imgW="9039311" imgH="5810220" progId="Excel.Sheet.8">
                  <p:embed/>
                </p:oleObj>
              </mc:Choice>
              <mc:Fallback>
                <p:oleObj name="Worksheet" r:id="rId4" imgW="9039311" imgH="5810220" progId="Excel.Sheet.8">
                  <p:embed/>
                  <p:pic>
                    <p:nvPicPr>
                      <p:cNvPr id="0" name="Picture 1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54175"/>
                        <a:ext cx="8729662" cy="520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79" y="0"/>
            <a:ext cx="9118922" cy="1196752"/>
          </a:xfrm>
        </p:spPr>
        <p:txBody>
          <a:bodyPr/>
          <a:lstStyle/>
          <a:p>
            <a:pPr>
              <a:defRPr/>
            </a:pPr>
            <a:r>
              <a:rPr lang="ru-RU" sz="2450" b="1" kern="1200" dirty="0" smtClean="0">
                <a:solidFill>
                  <a:srgbClr val="800000"/>
                </a:solidFill>
                <a:cs typeface="Arial" pitchFamily="34" charset="0"/>
              </a:rPr>
              <a:t>Структура межбюджетных трансфертов </a:t>
            </a:r>
            <a:br>
              <a:rPr lang="ru-RU" sz="245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50" b="1" kern="1200" dirty="0" smtClean="0">
                <a:solidFill>
                  <a:srgbClr val="800000"/>
                </a:solidFill>
                <a:cs typeface="Arial" pitchFamily="34" charset="0"/>
              </a:rPr>
              <a:t>муниципальным образованиям</a:t>
            </a:r>
            <a:br>
              <a:rPr lang="ru-RU" sz="245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50" b="1" kern="1200" dirty="0" smtClean="0">
                <a:solidFill>
                  <a:srgbClr val="800000"/>
                </a:solidFill>
                <a:cs typeface="Arial" pitchFamily="34" charset="0"/>
              </a:rPr>
              <a:t>за 9 месяцев 2016 г., млн.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8541" y="1412776"/>
            <a:ext cx="3125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ВСЕГО  -  4 531,7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9144000" cy="5492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00000"/>
                </a:solidFill>
              </a:rPr>
              <a:t>Задачи на предстоящий период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43000"/>
            <a:ext cx="8787850" cy="5715000"/>
          </a:xfrm>
        </p:spPr>
        <p:txBody>
          <a:bodyPr/>
          <a:lstStyle/>
          <a:p>
            <a:pPr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sz="2800" dirty="0" smtClean="0"/>
              <a:t>исполнение доходной части бюджета и обеспечение финансовыми ресурсами действующих  расходных обязательств республиканского и местных бюджетов;</a:t>
            </a:r>
          </a:p>
          <a:p>
            <a:pPr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sz="2800" dirty="0" smtClean="0"/>
              <a:t>выполнение плана мероприятий </a:t>
            </a:r>
            <a:r>
              <a:rPr lang="ru-RU" altLang="ru-RU" sz="2800" dirty="0"/>
              <a:t>по консолидации бюджетных средств в целях оздоровления </a:t>
            </a:r>
            <a:r>
              <a:rPr lang="ru-RU" altLang="ru-RU" sz="2800" dirty="0" smtClean="0"/>
              <a:t>государственных и муниципальных  </a:t>
            </a:r>
            <a:r>
              <a:rPr lang="ru-RU" altLang="ru-RU" sz="2800" dirty="0"/>
              <a:t>финансов Республики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Марий Эл; </a:t>
            </a:r>
          </a:p>
          <a:p>
            <a:pPr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sz="2800" dirty="0" smtClean="0"/>
              <a:t>подготовка проекта консолидированного бюджета  республики на 2017-2019 годы</a:t>
            </a:r>
          </a:p>
          <a:p>
            <a:pPr marL="0" indent="0" eaLnBrk="1" hangingPunct="1">
              <a:lnSpc>
                <a:spcPct val="90000"/>
              </a:lnSpc>
              <a:buClr>
                <a:srgbClr val="444450"/>
              </a:buClr>
              <a:buNone/>
            </a:pPr>
            <a:endParaRPr lang="ru-RU" sz="2800" b="1" dirty="0" smtClean="0"/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9 месяцев 2016 г., млн. 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10946"/>
              </p:ext>
            </p:extLst>
          </p:nvPr>
        </p:nvGraphicFramePr>
        <p:xfrm>
          <a:off x="0" y="1409700"/>
          <a:ext cx="89439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9" name="Worksheet" r:id="rId5" imgW="8953480" imgH="4714890" progId="Excel.Sheet.8">
                  <p:embed/>
                </p:oleObj>
              </mc:Choice>
              <mc:Fallback>
                <p:oleObj name="Worksheet" r:id="rId5" imgW="8953480" imgH="4714890" progId="Excel.Sheet.8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9700"/>
                        <a:ext cx="8943975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835696" y="6093296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68,8%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851920" y="6093296"/>
            <a:ext cx="1728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69,1%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5724128" y="6093296"/>
            <a:ext cx="21605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70,5%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 rot="16200000">
            <a:off x="1315907" y="4092805"/>
            <a:ext cx="3167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к</a:t>
            </a:r>
            <a:r>
              <a:rPr lang="ru-RU" sz="2000" b="1" dirty="0" smtClean="0">
                <a:latin typeface="+mn-lt"/>
              </a:rPr>
              <a:t>онсолидированный</a:t>
            </a:r>
            <a:endParaRPr lang="ru-RU" sz="2000" b="1" dirty="0">
              <a:latin typeface="+mn-lt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 rot="16200000">
            <a:off x="3260124" y="4164813"/>
            <a:ext cx="3023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республиканский</a:t>
            </a:r>
            <a:endParaRPr lang="ru-RU" sz="2000" b="1" dirty="0">
              <a:latin typeface="+mn-lt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 rot="16200000">
            <a:off x="5795840" y="4885426"/>
            <a:ext cx="1728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м</a:t>
            </a:r>
            <a:r>
              <a:rPr lang="ru-RU" sz="2000" b="1" dirty="0" smtClean="0">
                <a:latin typeface="+mn-lt"/>
              </a:rPr>
              <a:t>естные</a:t>
            </a:r>
            <a:endParaRPr lang="ru-RU" sz="2000" b="1" dirty="0">
              <a:latin typeface="+mn-lt"/>
            </a:endParaRPr>
          </a:p>
        </p:txBody>
      </p:sp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Доходы консолидированного бюджета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Республики Марий Эл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/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 за 9 месяцев 2016 г., млн. 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779912" y="2492896"/>
            <a:ext cx="1656184" cy="1728192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2797698">
            <a:off x="3901570" y="2507647"/>
            <a:ext cx="2102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</a:rPr>
              <a:t> </a:t>
            </a:r>
            <a:r>
              <a:rPr lang="ru-RU" sz="3200" b="1" dirty="0">
                <a:solidFill>
                  <a:srgbClr val="3333CC"/>
                </a:solidFill>
              </a:rPr>
              <a:t>-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ru-RU" sz="3200" b="1" dirty="0">
                <a:solidFill>
                  <a:srgbClr val="3333CC"/>
                </a:solidFill>
              </a:rPr>
              <a:t>1 </a:t>
            </a:r>
            <a:r>
              <a:rPr lang="ru-RU" sz="3200" b="1" dirty="0" smtClean="0">
                <a:solidFill>
                  <a:srgbClr val="3333CC"/>
                </a:solidFill>
              </a:rPr>
              <a:t>249,8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300192" y="2708920"/>
            <a:ext cx="2305720" cy="577850"/>
          </a:xfrm>
          <a:prstGeom prst="wedgeRoundRectCallout">
            <a:avLst>
              <a:gd name="adj1" fmla="val -32586"/>
              <a:gd name="adj2" fmla="val 160538"/>
              <a:gd name="adj3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94</a:t>
            </a:r>
            <a:r>
              <a:rPr lang="en-US" sz="3200" b="1" dirty="0" smtClean="0">
                <a:solidFill>
                  <a:srgbClr val="000099"/>
                </a:solidFill>
              </a:rPr>
              <a:t>%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529408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576666"/>
              </p:ext>
            </p:extLst>
          </p:nvPr>
        </p:nvGraphicFramePr>
        <p:xfrm>
          <a:off x="1187624" y="2420888"/>
          <a:ext cx="7488832" cy="458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Worksheet" r:id="rId4" imgW="7620163" imgH="4438538" progId="Excel.Sheet.8">
                  <p:embed/>
                </p:oleObj>
              </mc:Choice>
              <mc:Fallback>
                <p:oleObj name="Worksheet" r:id="rId4" imgW="7620163" imgH="4438538" progId="Excel.Sheet.8">
                  <p:embed/>
                  <p:pic>
                    <p:nvPicPr>
                      <p:cNvPr id="0" name="Picture 15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20888"/>
                        <a:ext cx="7488832" cy="4581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0" y="18864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Безвозмездные</a:t>
            </a:r>
            <a:r>
              <a:rPr lang="ru-RU" sz="36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поступления </a:t>
            </a:r>
            <a:endParaRPr lang="en-US" sz="32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за 9 месяцев 2016 г., млн. рублей</a:t>
            </a:r>
            <a:endParaRPr lang="ru-RU" sz="32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80728"/>
            <a:ext cx="9144000" cy="857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ВСЕГО  </a:t>
            </a:r>
            <a:r>
              <a:rPr lang="ru-RU" sz="2800" b="1" dirty="0">
                <a:solidFill>
                  <a:srgbClr val="C00000"/>
                </a:solidFill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</a:rPr>
              <a:t>7 552,7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1835696" y="1700808"/>
            <a:ext cx="2304256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</a:t>
            </a:r>
            <a:r>
              <a:rPr lang="ru-RU" sz="2300" b="1" dirty="0" smtClean="0"/>
              <a:t>Иные </a:t>
            </a:r>
            <a:r>
              <a:rPr lang="ru-RU" sz="2300" b="1" dirty="0"/>
              <a:t>
</a:t>
            </a:r>
            <a:r>
              <a:rPr lang="ru-RU" sz="2300" b="1" dirty="0" smtClean="0"/>
              <a:t>    1 055,1</a:t>
            </a:r>
            <a:r>
              <a:rPr lang="ru-RU" sz="2310" b="1" dirty="0"/>
              <a:t>
</a:t>
            </a:r>
            <a:r>
              <a:rPr lang="ru-RU" sz="2310" b="1" dirty="0" smtClean="0"/>
              <a:t>    </a:t>
            </a:r>
            <a:r>
              <a:rPr lang="ru-RU" sz="2000" b="1" dirty="0" smtClean="0">
                <a:solidFill>
                  <a:srgbClr val="9148C8"/>
                </a:solidFill>
              </a:rPr>
              <a:t>14,0%</a:t>
            </a:r>
            <a:endParaRPr lang="ru-RU" sz="2000" b="1" dirty="0">
              <a:solidFill>
                <a:srgbClr val="9148C8"/>
              </a:solidFill>
            </a:endParaRPr>
          </a:p>
          <a:p>
            <a:endParaRPr lang="ru-RU" sz="2100" b="1" dirty="0"/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-252536" y="2924944"/>
            <a:ext cx="230425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</a:t>
            </a:r>
            <a:r>
              <a:rPr lang="ru-RU" sz="2300" b="1" dirty="0" smtClean="0"/>
              <a:t>Субвенции</a:t>
            </a:r>
            <a:r>
              <a:rPr lang="ru-RU" sz="2300" b="1" dirty="0"/>
              <a:t>
</a:t>
            </a:r>
            <a:r>
              <a:rPr lang="ru-RU" sz="2300" b="1" dirty="0" smtClean="0"/>
              <a:t>    977,6</a:t>
            </a:r>
            <a:r>
              <a:rPr lang="ru-RU" sz="2000" b="1" dirty="0"/>
              <a:t>
</a:t>
            </a: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9148C8"/>
                </a:solidFill>
              </a:rPr>
              <a:t>13,0%</a:t>
            </a:r>
            <a:endParaRPr lang="ru-RU" sz="2000" b="1" dirty="0">
              <a:solidFill>
                <a:srgbClr val="9148C8"/>
              </a:solidFill>
            </a:endParaRPr>
          </a:p>
          <a:p>
            <a:endParaRPr lang="ru-RU" sz="2100" b="1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79512" y="5661248"/>
            <a:ext cx="230425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</a:t>
            </a:r>
            <a:r>
              <a:rPr lang="ru-RU" sz="2300" b="1" dirty="0" smtClean="0"/>
              <a:t>Субсидии</a:t>
            </a:r>
            <a:r>
              <a:rPr lang="ru-RU" sz="2300" b="1" dirty="0"/>
              <a:t>
</a:t>
            </a:r>
            <a:r>
              <a:rPr lang="ru-RU" sz="2300" b="1" dirty="0" smtClean="0"/>
              <a:t>    1 773,5</a:t>
            </a:r>
            <a:r>
              <a:rPr lang="ru-RU" sz="2000" b="1" dirty="0"/>
              <a:t>
</a:t>
            </a: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9148C8"/>
                </a:solidFill>
              </a:rPr>
              <a:t>23,0%</a:t>
            </a:r>
            <a:endParaRPr lang="ru-RU" sz="2000" b="1" dirty="0">
              <a:solidFill>
                <a:srgbClr val="9148C8"/>
              </a:solidFill>
            </a:endParaRPr>
          </a:p>
          <a:p>
            <a:endParaRPr lang="ru-RU" sz="2100" b="1" dirty="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660232" y="2636912"/>
            <a:ext cx="2304256" cy="14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10" b="1" dirty="0" smtClean="0"/>
              <a:t>    </a:t>
            </a:r>
            <a:r>
              <a:rPr lang="ru-RU" sz="2300" b="1" dirty="0" smtClean="0"/>
              <a:t>Дотации</a:t>
            </a:r>
            <a:r>
              <a:rPr lang="ru-RU" sz="2300" b="1" dirty="0"/>
              <a:t>
</a:t>
            </a:r>
            <a:r>
              <a:rPr lang="ru-RU" sz="2300" b="1" dirty="0" smtClean="0"/>
              <a:t>    3 746,5</a:t>
            </a:r>
            <a:r>
              <a:rPr lang="ru-RU" sz="2000" b="1" dirty="0"/>
              <a:t>
</a:t>
            </a: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9148C8"/>
                </a:solidFill>
              </a:rPr>
              <a:t>50,0%</a:t>
            </a:r>
            <a:endParaRPr lang="ru-RU" sz="2000" b="1" dirty="0">
              <a:solidFill>
                <a:srgbClr val="9148C8"/>
              </a:solidFill>
            </a:endParaRPr>
          </a:p>
          <a:p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157349"/>
              </p:ext>
            </p:extLst>
          </p:nvPr>
        </p:nvGraphicFramePr>
        <p:xfrm>
          <a:off x="899592" y="980728"/>
          <a:ext cx="6912768" cy="50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Worksheet" r:id="rId4" imgW="5429179" imgH="3610132" progId="Excel.Sheet.8">
                  <p:embed/>
                </p:oleObj>
              </mc:Choice>
              <mc:Fallback>
                <p:oleObj name="Worksheet" r:id="rId4" imgW="5429179" imgH="3610132" progId="Excel.Sheet.8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0728"/>
                        <a:ext cx="6912768" cy="50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6592" y="0"/>
            <a:ext cx="10729192" cy="1340769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Структура доходной части</a:t>
            </a:r>
            <a:b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 консолидированного бюджета Республики </a:t>
            </a:r>
            <a:b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Марий Эл на 1 октября 2016 г.</a:t>
            </a:r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2699792" y="3356992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FFFFFF"/>
                </a:solidFill>
                <a:cs typeface="Arial" charset="0"/>
              </a:rPr>
              <a:t>61,5%</a:t>
            </a:r>
            <a:endParaRPr lang="ru-RU" sz="4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5" name="Rectangle 19"/>
          <p:cNvSpPr>
            <a:spLocks noChangeArrowheads="1"/>
          </p:cNvSpPr>
          <p:nvPr/>
        </p:nvSpPr>
        <p:spPr bwMode="auto">
          <a:xfrm>
            <a:off x="4788024" y="2564904"/>
            <a:ext cx="253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FFFFFF"/>
                </a:solidFill>
                <a:cs typeface="Arial" charset="0"/>
              </a:rPr>
              <a:t>38,5%</a:t>
            </a:r>
            <a:endParaRPr lang="ru-RU" sz="4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6" name="Text Box 20"/>
          <p:cNvSpPr txBox="1">
            <a:spLocks noChangeArrowheads="1"/>
          </p:cNvSpPr>
          <p:nvPr/>
        </p:nvSpPr>
        <p:spPr bwMode="auto">
          <a:xfrm>
            <a:off x="251520" y="1556792"/>
            <a:ext cx="27146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600" b="1" dirty="0">
                <a:cs typeface="Arial" charset="0"/>
              </a:rPr>
              <a:t>Налоговые и</a:t>
            </a:r>
          </a:p>
          <a:p>
            <a:r>
              <a:rPr lang="ru-RU" sz="2600" b="1" dirty="0">
                <a:cs typeface="Arial" charset="0"/>
              </a:rPr>
              <a:t>неналоговые</a:t>
            </a:r>
          </a:p>
          <a:p>
            <a:r>
              <a:rPr lang="ru-RU" sz="2600" b="1" dirty="0">
                <a:cs typeface="Arial" charset="0"/>
              </a:rPr>
              <a:t>доходы</a:t>
            </a:r>
          </a:p>
        </p:txBody>
      </p:sp>
      <p:sp>
        <p:nvSpPr>
          <p:cNvPr id="25607" name="Text Box 21"/>
          <p:cNvSpPr txBox="1">
            <a:spLocks noChangeArrowheads="1"/>
          </p:cNvSpPr>
          <p:nvPr/>
        </p:nvSpPr>
        <p:spPr bwMode="auto">
          <a:xfrm>
            <a:off x="6335687" y="4869160"/>
            <a:ext cx="28083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600" b="1" dirty="0">
                <a:cs typeface="Arial" charset="0"/>
              </a:rPr>
              <a:t>Безвозмездные</a:t>
            </a:r>
          </a:p>
          <a:p>
            <a:r>
              <a:rPr lang="ru-RU" sz="2600" b="1" dirty="0">
                <a:cs typeface="Arial" charset="0"/>
              </a:rPr>
              <a:t>поступления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1520" y="6021288"/>
            <a:ext cx="9143999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+mj-lt"/>
                <a:ea typeface="+mj-ea"/>
                <a:cs typeface="Arial" charset="0"/>
              </a:rPr>
              <a:t>Уровень </a:t>
            </a:r>
            <a:r>
              <a:rPr lang="ru-RU" sz="2800" b="1" dirty="0" err="1" smtClean="0">
                <a:solidFill>
                  <a:srgbClr val="000099"/>
                </a:solidFill>
                <a:latin typeface="+mj-lt"/>
                <a:ea typeface="+mj-ea"/>
                <a:cs typeface="Arial" charset="0"/>
              </a:rPr>
              <a:t>дотационности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ea typeface="+mj-ea"/>
                <a:cs typeface="Arial" charset="0"/>
              </a:rPr>
              <a:t> – 20,1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ea typeface="+mj-ea"/>
                <a:cs typeface="Arial" charset="0"/>
              </a:rPr>
              <a:t>%</a:t>
            </a:r>
            <a:endParaRPr lang="ru-RU" sz="2800" b="1" dirty="0">
              <a:solidFill>
                <a:srgbClr val="000099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68006"/>
              </p:ext>
            </p:extLst>
          </p:nvPr>
        </p:nvGraphicFramePr>
        <p:xfrm>
          <a:off x="250825" y="1052736"/>
          <a:ext cx="8639175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1" name="Worksheet" r:id="rId5" imgW="9248689" imgH="4343278" progId="Excel.Sheet.8">
                  <p:embed/>
                </p:oleObj>
              </mc:Choice>
              <mc:Fallback>
                <p:oleObj name="Worksheet" r:id="rId5" imgW="9248689" imgH="4343278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736"/>
                        <a:ext cx="8639175" cy="532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912"/>
            <a:ext cx="9144000" cy="1195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Поступления налоговых платежей </a:t>
            </a:r>
            <a:b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консолидированный бюджет РФ </a:t>
            </a:r>
            <a:b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январе-сентябре 2015-2016 гг., млн. рублей</a:t>
            </a: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Стрелка вправо 6"/>
          <p:cNvSpPr/>
          <p:nvPr/>
        </p:nvSpPr>
        <p:spPr>
          <a:xfrm rot="20876072">
            <a:off x="3519203" y="2636275"/>
            <a:ext cx="2112050" cy="484632"/>
          </a:xfrm>
          <a:prstGeom prst="rightArrow">
            <a:avLst/>
          </a:prstGeom>
          <a:solidFill>
            <a:srgbClr val="00CC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131840" y="1340768"/>
            <a:ext cx="2305720" cy="619522"/>
          </a:xfrm>
          <a:prstGeom prst="wedgeRoundRectCallout">
            <a:avLst>
              <a:gd name="adj1" fmla="val 25315"/>
              <a:gd name="adj2" fmla="val 119395"/>
              <a:gd name="adj3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01,3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6165304"/>
            <a:ext cx="177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мес. 2015 г.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6165304"/>
            <a:ext cx="171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мес. 2016 г.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972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352928" cy="100012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Налоговые</a:t>
            </a:r>
            <a:r>
              <a:rPr lang="en-US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неналоговые доходы</a:t>
            </a:r>
            <a:r>
              <a:rPr lang="en-US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</a:t>
            </a:r>
            <a:b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5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Марий Эл, млн. рублей 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5454095"/>
              </p:ext>
            </p:extLst>
          </p:nvPr>
        </p:nvGraphicFramePr>
        <p:xfrm>
          <a:off x="243479" y="1196852"/>
          <a:ext cx="8651875" cy="534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87624" y="6093296"/>
            <a:ext cx="1281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dirty="0" smtClean="0">
                <a:solidFill>
                  <a:prstClr val="black"/>
                </a:solidFill>
                <a:cs typeface="Arial" pitchFamily="34" charset="0"/>
              </a:rPr>
              <a:t>факт 9 мес. 2015 г.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860032" y="6093296"/>
            <a:ext cx="100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dirty="0" smtClean="0">
                <a:solidFill>
                  <a:prstClr val="black"/>
                </a:solidFill>
                <a:cs typeface="Arial" pitchFamily="34" charset="0"/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dirty="0" smtClean="0">
                <a:solidFill>
                  <a:prstClr val="black"/>
                </a:solidFill>
                <a:cs typeface="Arial" pitchFamily="34" charset="0"/>
              </a:rPr>
              <a:t>2016 г</a:t>
            </a: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6444208" y="6093296"/>
            <a:ext cx="150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dirty="0" smtClean="0">
                <a:solidFill>
                  <a:prstClr val="black"/>
                </a:solidFill>
                <a:cs typeface="Arial" pitchFamily="34" charset="0"/>
              </a:rPr>
              <a:t>факт 9 мес.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dirty="0" smtClean="0">
                <a:solidFill>
                  <a:prstClr val="black"/>
                </a:solidFill>
                <a:cs typeface="Arial" pitchFamily="34" charset="0"/>
              </a:rPr>
              <a:t>2016 г.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818773" y="3501008"/>
            <a:ext cx="5263678" cy="1008112"/>
          </a:xfrm>
          <a:prstGeom prst="rightArrow">
            <a:avLst/>
          </a:prstGeom>
          <a:solidFill>
            <a:srgbClr val="CCFF99">
              <a:alpha val="80000"/>
            </a:srgbClr>
          </a:solidFill>
          <a:ln w="222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190,0 </a:t>
            </a: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   </a:t>
            </a:r>
            <a:r>
              <a:rPr lang="ru-RU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101,6%</a:t>
            </a:r>
            <a:endParaRPr lang="ru-RU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31840" y="6093296"/>
            <a:ext cx="100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dirty="0" smtClean="0">
                <a:solidFill>
                  <a:prstClr val="black"/>
                </a:solidFill>
                <a:cs typeface="Arial" pitchFamily="34" charset="0"/>
              </a:rPr>
              <a:t>факт  2015 г.</a:t>
            </a:r>
          </a:p>
        </p:txBody>
      </p:sp>
      <p:sp>
        <p:nvSpPr>
          <p:cNvPr id="3" name="Стрелка вправо 2"/>
          <p:cNvSpPr/>
          <p:nvPr/>
        </p:nvSpPr>
        <p:spPr>
          <a:xfrm rot="20431120">
            <a:off x="3794847" y="1453298"/>
            <a:ext cx="1156122" cy="288032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74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  <a:t>Мероприятия по увеличению </a:t>
            </a:r>
            <a:b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  <a:t>собственных доходов</a:t>
            </a:r>
            <a:endParaRPr lang="ru-RU" sz="3000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0617" y="1460679"/>
            <a:ext cx="8878887" cy="9398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</a:rPr>
              <a:t>Осуществление мероприятий по созданию условий  для привлечения инвестиций в основной капитал.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новых инвестиционных проектов, в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том числе по 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техническому перевооружению и модернизации производства. Оказание господдержки малому и среднему бизнесу</a:t>
            </a:r>
          </a:p>
        </p:txBody>
      </p:sp>
      <p:grpSp>
        <p:nvGrpSpPr>
          <p:cNvPr id="3" name="Группа 27"/>
          <p:cNvGrpSpPr/>
          <p:nvPr/>
        </p:nvGrpSpPr>
        <p:grpSpPr>
          <a:xfrm>
            <a:off x="539552" y="116632"/>
            <a:ext cx="8496944" cy="1224136"/>
            <a:chOff x="62946" y="-5989244"/>
            <a:chExt cx="1582559" cy="5841025"/>
          </a:xfrm>
          <a:solidFill>
            <a:srgbClr val="FFFF99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2946" y="-5989244"/>
              <a:ext cx="1582559" cy="5841025"/>
            </a:xfrm>
            <a:prstGeom prst="roundRect">
              <a:avLst/>
            </a:prstGeom>
            <a:grpFill/>
            <a:ln>
              <a:solidFill>
                <a:srgbClr val="FF0000"/>
              </a:solidFill>
              <a:prstDash val="solid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98779" y="-5689850"/>
              <a:ext cx="1510893" cy="48587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179512" y="3284984"/>
            <a:ext cx="8878888" cy="122396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земельных участков и имущества, находящегося в госсобственности РМЭ и муниципальной собственности. Проведение мероприятий по  инвентаризации  недвижимого имущества, выявлению неиспользуемых объектов недвижимости, вовлечение в хозяйственный оборот земельных участков, установление эффективных ставок  арендной платы за сдаваемое в аренду имущество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9512" y="5301208"/>
            <a:ext cx="8856662" cy="5048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контрольных и превентивных мероприятий налоговых органов</a:t>
            </a: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7543800" y="5733257"/>
            <a:ext cx="1600200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26670" rIns="53340" bIns="26670" spcCol="1270" anchor="ctr"/>
          <a:lstStyle/>
          <a:p>
            <a:pPr algn="ctr" defTabSz="622300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pic>
        <p:nvPicPr>
          <p:cNvPr id="32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34" name="Скругленный прямоугольник 33"/>
          <p:cNvSpPr/>
          <p:nvPr/>
        </p:nvSpPr>
        <p:spPr>
          <a:xfrm>
            <a:off x="187325" y="4636816"/>
            <a:ext cx="8832850" cy="55245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Легализация заработной платы, сокращение неформальной занятости, повышение прибыльности реального сектора экономики</a:t>
            </a:r>
          </a:p>
        </p:txBody>
      </p:sp>
      <p:sp>
        <p:nvSpPr>
          <p:cNvPr id="8203" name="Прямоугольник 9"/>
          <p:cNvSpPr>
            <a:spLocks noChangeArrowheads="1"/>
          </p:cNvSpPr>
          <p:nvPr/>
        </p:nvSpPr>
        <p:spPr bwMode="auto">
          <a:xfrm>
            <a:off x="611560" y="116632"/>
            <a:ext cx="8251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План мероприятий по консолидации бюджетных средств в целях оздоровления государственных финансов Республики Марий Эл </a:t>
            </a:r>
            <a:b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(распоряжение Правительства РМЭ от 31.08.2016 г. №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343-р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в редакции  распоряжения от 28.10.2016 г. № 447-р)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91729" y="2492896"/>
            <a:ext cx="8856662" cy="6477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</a:rPr>
              <a:t>Проведение анализа эффективности установленных законодательством РМЭ налоговых льгот, оптимизация налоговых льгот и преференций, оптимизация ставок региональных налогов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6021288"/>
          <a:ext cx="8716960" cy="7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392"/>
                <a:gridCol w="1743392"/>
                <a:gridCol w="1743392"/>
                <a:gridCol w="1743392"/>
                <a:gridCol w="174339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647,3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56,4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433,6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130,1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27,2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4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anchor="b"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Исполнение расходной части консолидированного бюджета Республики Марий Эл  </a:t>
            </a:r>
            <a:br>
              <a:rPr lang="ru-RU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за 9 месяцев 2016 г., млн. рублей</a:t>
            </a:r>
            <a:endParaRPr lang="en-US" sz="2400" b="1" dirty="0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43706"/>
              </p:ext>
            </p:extLst>
          </p:nvPr>
        </p:nvGraphicFramePr>
        <p:xfrm>
          <a:off x="-396552" y="1556792"/>
          <a:ext cx="9910763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Worksheet" r:id="rId5" imgW="8401101" imgH="4495759" progId="Excel.Sheet.8">
                  <p:embed/>
                </p:oleObj>
              </mc:Choice>
              <mc:Fallback>
                <p:oleObj name="Worksheet" r:id="rId5" imgW="8401101" imgH="4495759" progId="Excel.Sheet.8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1556792"/>
                        <a:ext cx="9910763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91680" y="5733256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72,6%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851920" y="5733256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74,2%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5868144" y="5733256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68,9%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 rot="16200000">
            <a:off x="770384" y="3630216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к</a:t>
            </a:r>
            <a:r>
              <a:rPr lang="ru-RU" sz="2400" b="1" dirty="0" smtClean="0">
                <a:solidFill>
                  <a:srgbClr val="3333CC"/>
                </a:solidFill>
              </a:rPr>
              <a:t>онсолидированный</a:t>
            </a:r>
            <a:endParaRPr lang="ru-RU" sz="2400" b="1" dirty="0">
              <a:solidFill>
                <a:srgbClr val="3333CC"/>
              </a:solidFill>
            </a:endParaRPr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 rot="16200000">
            <a:off x="3148992" y="3843897"/>
            <a:ext cx="2875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р</a:t>
            </a:r>
            <a:r>
              <a:rPr lang="ru-RU" sz="2400" b="1" dirty="0" smtClean="0">
                <a:solidFill>
                  <a:srgbClr val="3333CC"/>
                </a:solidFill>
              </a:rPr>
              <a:t>еспубликанский</a:t>
            </a:r>
            <a:endParaRPr lang="ru-RU" sz="2400" b="1" dirty="0">
              <a:solidFill>
                <a:srgbClr val="3333CC"/>
              </a:solidFill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 rot="16200000">
            <a:off x="5645993" y="4371231"/>
            <a:ext cx="177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м</a:t>
            </a:r>
            <a:r>
              <a:rPr lang="ru-RU" sz="2400" b="1" dirty="0" smtClean="0">
                <a:solidFill>
                  <a:srgbClr val="3333CC"/>
                </a:solidFill>
              </a:rPr>
              <a:t>естные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39D56-B44B-41F9-8DC8-0BEFA3DA496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0da00398-2b42-4673-8955-6fdb84dfcd31">2016 год</_x041f__x0430__x043f__x043a__x0430_>
    <_dlc_DocId xmlns="57504d04-691e-4fc4-8f09-4f19fdbe90f6">XXJ7TYMEEKJ2-2564-64</_dlc_DocId>
    <_dlc_DocIdUrl xmlns="57504d04-691e-4fc4-8f09-4f19fdbe90f6">
      <Url>https://vip.gov.mari.ru/minfin/_layouts/DocIdRedir.aspx?ID=XXJ7TYMEEKJ2-2564-64</Url>
      <Description>XXJ7TYMEEKJ2-2564-64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E29FBE-09A2-45A8-AFA2-905980BCA008}"/>
</file>

<file path=customXml/itemProps2.xml><?xml version="1.0" encoding="utf-8"?>
<ds:datastoreItem xmlns:ds="http://schemas.openxmlformats.org/officeDocument/2006/customXml" ds:itemID="{FB379B46-6443-44B9-A594-64FAA0A81E8E}"/>
</file>

<file path=customXml/itemProps3.xml><?xml version="1.0" encoding="utf-8"?>
<ds:datastoreItem xmlns:ds="http://schemas.openxmlformats.org/officeDocument/2006/customXml" ds:itemID="{6F91A0AD-1F63-4D7B-AFDF-F59CA68C52E7}"/>
</file>

<file path=customXml/itemProps4.xml><?xml version="1.0" encoding="utf-8"?>
<ds:datastoreItem xmlns:ds="http://schemas.openxmlformats.org/officeDocument/2006/customXml" ds:itemID="{9017FE31-22F9-496F-8FF6-E82B5BF057F6}"/>
</file>

<file path=docProps/app.xml><?xml version="1.0" encoding="utf-8"?>
<Properties xmlns="http://schemas.openxmlformats.org/officeDocument/2006/extended-properties" xmlns:vt="http://schemas.openxmlformats.org/officeDocument/2006/docPropsVTypes">
  <TotalTime>10533</TotalTime>
  <Words>574</Words>
  <Application>Microsoft Office PowerPoint</Application>
  <PresentationFormat>Экран (4:3)</PresentationFormat>
  <Paragraphs>155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Оформление по умолчанию</vt:lpstr>
      <vt:lpstr>3_Тема Office</vt:lpstr>
      <vt:lpstr>1_Оформление по умолчанию</vt:lpstr>
      <vt:lpstr>1_Тема Office</vt:lpstr>
      <vt:lpstr>2_Тема Office</vt:lpstr>
      <vt:lpstr>Worksheet</vt:lpstr>
      <vt:lpstr>Диаграмма</vt:lpstr>
      <vt:lpstr>Презентация PowerPoint</vt:lpstr>
      <vt:lpstr>Исполнение доходной части консолидированного бюджета Республики Марий Эл  за 9 месяцев 2016 г., млн. рублей</vt:lpstr>
      <vt:lpstr>Доходы консолидированного бюджета Республики Марий Эл   за 9 месяцев 2016 г., млн. рублей</vt:lpstr>
      <vt:lpstr>Презентация PowerPoint</vt:lpstr>
      <vt:lpstr>Структура доходной части  консолидированного бюджета Республики  Марий Эл на 1 октября 2016 г.</vt:lpstr>
      <vt:lpstr>Поступления налоговых платежей  в консолидированный бюджет РФ  в январе-сентябре 2015-2016 гг., млн. рублей</vt:lpstr>
      <vt:lpstr>Налоговые и неналоговые доходы  консолидированного бюджета Республики  Марий Эл, млн. рублей </vt:lpstr>
      <vt:lpstr>Мероприятия по увеличению  собственных доходов</vt:lpstr>
      <vt:lpstr>Исполнение расходной части консолидированного бюджета Республики Марий Эл   за 9 месяцев 2016 г., млн. рублей</vt:lpstr>
      <vt:lpstr>Структура расходов консолидированного бюджета Республики Марий Эл на 1 октября 2016 г.</vt:lpstr>
      <vt:lpstr>Доля программных расходов в общем объеме расходов республиканского бюджета Республики Марий Эл на 1 октября 2016 г., млн. рублей</vt:lpstr>
      <vt:lpstr>Расходы социальной сферы  в общем объеме расходов  на 1 октября 2016 г., млн. рублей</vt:lpstr>
      <vt:lpstr>Презентация PowerPoint</vt:lpstr>
      <vt:lpstr>Финансирование расходов по отрасли                                 «Жилищно-коммунальное хозяйство»  за 9 месяцев 2016 г., млн. рублей </vt:lpstr>
      <vt:lpstr>Презентация PowerPoint</vt:lpstr>
      <vt:lpstr>Структура межбюджетных трансфертов  муниципальным образованиям за 9 месяцев 2016 г., млн. рублей</vt:lpstr>
      <vt:lpstr>Задачи на предстоящий период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№2 к коллегии Министерства финансов от 30.11.2016 г.</dc:title>
  <dc:creator>307_STV</dc:creator>
  <cp:lastModifiedBy>Овсянникова Татьяна Александровна</cp:lastModifiedBy>
  <cp:revision>787</cp:revision>
  <cp:lastPrinted>2016-11-09T10:36:44Z</cp:lastPrinted>
  <dcterms:created xsi:type="dcterms:W3CDTF">2013-01-21T07:41:20Z</dcterms:created>
  <dcterms:modified xsi:type="dcterms:W3CDTF">2016-11-30T11:50:15Z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b0bf42e3-571a-4adb-a885-7ffbab541fa1</vt:lpwstr>
  </property>
</Properties>
</file>